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00FF"/>
    <a:srgbClr val="00CCFF"/>
    <a:srgbClr val="00FF00"/>
    <a:srgbClr val="FF00FF"/>
    <a:srgbClr val="931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99C1B-C4B1-4027-88F2-961E1FDB19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E705-36F8-4B13-817C-2714272DF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8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BE705-36F8-4B13-817C-2714272DF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0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80C0-A4BC-4544-A101-5046F729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ADCDB-8ADD-4C7C-83DA-9C3364E39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FBA81-9BF2-4A13-9E07-625EB9A0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D846-AC83-4C16-8A26-9D7C6BDD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430AE-48D3-4AF0-8AD3-4B6AD146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385D-EECC-490C-89D7-C5F7816F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3D98A-1E85-4A82-A996-93B1EC2D1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8933-F9E5-4F97-8AC5-C4481B47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1282-35C4-406B-8657-31F20999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1BD4-E4A6-4EC1-8C3A-87A105A8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8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58DC9-1666-4CA6-900E-EBAAFF24C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451F4-AFE3-4844-A40E-733194C6D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00288-DC7F-480F-A8C3-57F97E3D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59663-4052-444D-8B33-83FC60D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E417F-A758-424C-BC96-C66BD290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9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27FE-8D02-416F-A746-DD094F0A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51B0-BA39-4313-A7B2-32C9824B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4FE29-3986-40C1-8183-C6892897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1F0-BF93-448B-9F86-5FAA09CB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2A48-8081-4AA7-8CCE-559B14FB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6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D803-9475-4F97-9FF9-D9B7D6A1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B923E-E00F-4926-87BB-758050BF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8F76E-B6A2-444D-B26C-346E9E10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9956-0D67-4A92-AB8C-5124A612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2025-EE7F-497B-95DA-AF6513A4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7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DDD4-940C-4916-8E86-81076A61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CF19-3E5C-4FC6-9967-A70A1483F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02B4-DEAD-4584-A625-8D952AD98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72082-E746-4111-AC77-758EF6348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B81D-02D4-45E6-B4C4-4A852CA0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ECCAB-676C-44C1-844C-0DAA041A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9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6C5B-3479-4D49-8398-F88C0A43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B91F0-9DC7-4BE5-ABCD-C81E9113E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5FD4B-38A9-4CDC-B499-8DE4A7DE4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A3282-73CC-45FC-ABA5-E0F446883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A08C0-4A2C-4329-8C7B-70DE280CB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67D8F-B5DB-43F6-A2B5-414AFAB4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FBDE8-A57C-4E0F-BD44-4B428040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7F3B5-6503-43F6-BD97-1B8FD521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45D7-1F6B-4C3F-9B62-09F044FB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811AA-080E-4333-984A-1E9E1704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D55CA-5085-47D1-91B3-4B9198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BF8F2-3280-4487-9176-632F991A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B9675-2DD9-42B2-BE78-4A87F2CB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EC82-D722-48E5-9AC3-4DC3549E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70678-78C5-401A-9988-AFCF934B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EB57-4AE5-4578-8359-630AF4FF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2226-9711-49C1-9FC1-8E305159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C53C2-5932-47A6-AC74-BA1F9DFD9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E848B-7427-4999-B11D-0D9EA9BE3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8661-86F5-4561-B9DA-9D0748B8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3A22B-787B-4508-85B1-9449C585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4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43D3-B5AE-40BD-A4F2-C2C24184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2CB02-A3C1-4A04-B6CB-EBE25A4F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9461F-FA25-4900-AEA2-C8ABC925E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E7D4-2FC4-45E1-9CE5-C4ED1E39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BFF1F-681C-4DE8-8BF0-992C5146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A2DC1-87D2-4A5A-8CA8-09207E58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ixabay.com/en/iocenters-conference-room-2673328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2D2EF-46F1-49D1-B90A-9939BED9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1B575-745F-4299-A1B2-699B0FB74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BC7A-0265-4796-A554-A44630EF6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A1EB-C34D-4900-BCB9-EF5BB18099A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9985-5DAE-4670-AD56-57F6E930A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C57DE-804E-41AB-B5F3-5718E81A0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25F5A-7CBD-40B8-8796-6CC87C0FC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ocenters-conference-room-267332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slide" Target="slide13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D5F631-09DB-4238-B576-F0ABDC444BF4}"/>
              </a:ext>
            </a:extLst>
          </p:cNvPr>
          <p:cNvSpPr txBox="1"/>
          <p:nvPr/>
        </p:nvSpPr>
        <p:spPr>
          <a:xfrm>
            <a:off x="2994660" y="1564639"/>
            <a:ext cx="642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WELLCOME 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DD89E-C11B-4AA0-84F0-7C4A3F8801EC}"/>
              </a:ext>
            </a:extLst>
          </p:cNvPr>
          <p:cNvSpPr txBox="1"/>
          <p:nvPr/>
        </p:nvSpPr>
        <p:spPr>
          <a:xfrm>
            <a:off x="2494280" y="2924850"/>
            <a:ext cx="7421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>
                <a:latin typeface="Arial Black" panose="020B0A04020102020204" pitchFamily="34" charset="0"/>
              </a:rPr>
              <a:t>MY </a:t>
            </a:r>
            <a:r>
              <a:rPr lang="en-US" sz="4400" b="1" spc="300" dirty="0">
                <a:effectLst>
                  <a:reflection blurRad="6350" stA="55000" endA="50" endPos="85000" dir="5400000" sy="-100000" algn="bl" rotWithShape="0"/>
                </a:effectLst>
                <a:latin typeface="Arial Black" panose="020B0A04020102020204" pitchFamily="34" charset="0"/>
              </a:rPr>
              <a:t>PRESENTATION</a:t>
            </a:r>
            <a:r>
              <a:rPr lang="en-US" sz="4400" b="1" spc="30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3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9449BA-525D-43DD-ACF8-4206775D6AC0}"/>
              </a:ext>
            </a:extLst>
          </p:cNvPr>
          <p:cNvSpPr/>
          <p:nvPr/>
        </p:nvSpPr>
        <p:spPr>
          <a:xfrm>
            <a:off x="248922" y="180925"/>
            <a:ext cx="426720" cy="386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08903E-EDEC-4FAB-945F-149871607126}"/>
              </a:ext>
            </a:extLst>
          </p:cNvPr>
          <p:cNvSpPr/>
          <p:nvPr/>
        </p:nvSpPr>
        <p:spPr>
          <a:xfrm>
            <a:off x="1013460" y="151381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FF00"/>
                </a:solidFill>
                <a:latin typeface="Arial Black" panose="020B0A04020102020204" pitchFamily="34" charset="0"/>
              </a:rPr>
              <a:t>CHE-111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7CBA6-BEEC-48B8-87CC-5B29E9679E0D}"/>
              </a:ext>
            </a:extLst>
          </p:cNvPr>
          <p:cNvSpPr txBox="1"/>
          <p:nvPr/>
        </p:nvSpPr>
        <p:spPr>
          <a:xfrm>
            <a:off x="248922" y="975360"/>
            <a:ext cx="11567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Course-3 Title: Chemistry</a:t>
            </a:r>
            <a:br>
              <a:rPr 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Course Code: CHE 111 Credit: 3.00 Contact Hour: 3 per week </a:t>
            </a:r>
          </a:p>
          <a:p>
            <a:br>
              <a:rPr lang="en-US" dirty="0"/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11.1 </a:t>
            </a:r>
            <a:r>
              <a:rPr lang="en-US" sz="2000" b="1" dirty="0">
                <a:solidFill>
                  <a:srgbClr val="FF00FF"/>
                </a:solidFill>
                <a:effectLst/>
                <a:latin typeface="Arial Black" panose="020B0A04020102020204" pitchFamily="34" charset="0"/>
              </a:rPr>
              <a:t>Rationale: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A computer scientist or engineer may choose to be expert in cheminformatics or computational chemistry. Therefore, he or she should have a sound knowledge and deep understanding of chemistry.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E0286-887E-4C68-86FC-3B0AC6AA19C1}"/>
              </a:ext>
            </a:extLst>
          </p:cNvPr>
          <p:cNvSpPr txBox="1"/>
          <p:nvPr/>
        </p:nvSpPr>
        <p:spPr>
          <a:xfrm>
            <a:off x="375920" y="3006685"/>
            <a:ext cx="10444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Tropic: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Atomic structure, quantum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numbers, electronic configuration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Thermo chemistry, chemical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kinetics, chemical equilibrium,</a:t>
            </a:r>
            <a:br>
              <a:rPr lang="en-US" sz="2400" b="1" dirty="0">
                <a:solidFill>
                  <a:srgbClr val="FF33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Ionizations of water. and pH concept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Electrical properties of solutions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Phase rule, phase diagram of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mono component system</a:t>
            </a:r>
            <a:r>
              <a:rPr lang="en-US" sz="2400" dirty="0">
                <a:effectLst/>
                <a:latin typeface="Arial" panose="020B0604020202020204" pitchFamily="34" charset="0"/>
              </a:rPr>
              <a:t>.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C8B00-58E0-4BB0-AE99-A4922E574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36" y="2671133"/>
            <a:ext cx="5532664" cy="3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732438-F4DB-471B-97CE-0506069E7038}"/>
              </a:ext>
            </a:extLst>
          </p:cNvPr>
          <p:cNvSpPr/>
          <p:nvPr/>
        </p:nvSpPr>
        <p:spPr>
          <a:xfrm>
            <a:off x="3378202" y="367037"/>
            <a:ext cx="426720" cy="3860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517916-0B91-44A4-AF60-75286BD226F7}"/>
              </a:ext>
            </a:extLst>
          </p:cNvPr>
          <p:cNvSpPr/>
          <p:nvPr/>
        </p:nvSpPr>
        <p:spPr>
          <a:xfrm>
            <a:off x="4142740" y="367037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latin typeface="Arial Black" panose="020B0A04020102020204" pitchFamily="34" charset="0"/>
              </a:rPr>
              <a:t>CHE-112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64E5E-9558-4543-B902-DF3495BFE7C2}"/>
              </a:ext>
            </a:extLst>
          </p:cNvPr>
          <p:cNvSpPr txBox="1"/>
          <p:nvPr/>
        </p:nvSpPr>
        <p:spPr>
          <a:xfrm>
            <a:off x="680720" y="1219200"/>
            <a:ext cx="112064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3139D"/>
                </a:solidFill>
                <a:effectLst/>
                <a:latin typeface="Arial Black" panose="020B0A04020102020204" pitchFamily="34" charset="0"/>
              </a:rPr>
              <a:t>Course-4 Title: Chemistry Sessional</a:t>
            </a:r>
            <a:br>
              <a:rPr lang="en-US" sz="2400" b="1" dirty="0">
                <a:solidFill>
                  <a:srgbClr val="93139D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93139D"/>
                </a:solidFill>
                <a:effectLst/>
                <a:latin typeface="Arial Black" panose="020B0A04020102020204" pitchFamily="34" charset="0"/>
              </a:rPr>
              <a:t>Course Code: CHE 112 Credit: 0.75 Contact Hour: 1 per week</a:t>
            </a:r>
          </a:p>
          <a:p>
            <a:r>
              <a:rPr lang="en-US" sz="2400" b="1" dirty="0">
                <a:solidFill>
                  <a:srgbClr val="93139D"/>
                </a:solidFill>
                <a:effectLst/>
                <a:latin typeface="Arial Black" panose="020B0A04020102020204" pitchFamily="34" charset="0"/>
              </a:rPr>
              <a:t> </a:t>
            </a:r>
            <a:br>
              <a:rPr lang="en-US" dirty="0"/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11.1 </a:t>
            </a:r>
            <a:r>
              <a:rPr lang="en-US" sz="20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Rationale: 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A computer scientist or engineer may choose to be expert in cheminformatics or computational chemistry. Therefore, he or she should have a sound knowledge and deep understanding of chemistry.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EF7FB-90AC-41FE-8C6F-AB14B8075C04}"/>
              </a:ext>
            </a:extLst>
          </p:cNvPr>
          <p:cNvSpPr txBox="1"/>
          <p:nvPr/>
        </p:nvSpPr>
        <p:spPr>
          <a:xfrm>
            <a:off x="543562" y="3342640"/>
            <a:ext cx="6522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Tropic: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Atomic structure, quantum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numbers, electronic configuration</a:t>
            </a:r>
          </a:p>
          <a:p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Selective organic reactions,</a:t>
            </a:r>
            <a:br>
              <a:rPr lang="en-US" sz="2400" b="1" dirty="0">
                <a:solidFill>
                  <a:srgbClr val="FF33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Different types of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solutions and their compositions.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Properties of dilute solutions</a:t>
            </a:r>
          </a:p>
          <a:p>
            <a:r>
              <a:rPr lang="en-US" sz="24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Electrical properties of solutions</a:t>
            </a:r>
            <a:endParaRPr lang="en-US" sz="2400" b="1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04C21-3AA0-45F0-A4D5-B712E211A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92" y="4509763"/>
            <a:ext cx="2684250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FF13-E290-436D-B067-033447C9C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8" y="4509763"/>
            <a:ext cx="2583727" cy="19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26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213DAA-E287-4553-93DC-49BED368A2B9}"/>
              </a:ext>
            </a:extLst>
          </p:cNvPr>
          <p:cNvSpPr/>
          <p:nvPr/>
        </p:nvSpPr>
        <p:spPr>
          <a:xfrm>
            <a:off x="238762" y="223057"/>
            <a:ext cx="426720" cy="3860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CB0599-4AFB-44D0-8519-1A0662D72C72}"/>
              </a:ext>
            </a:extLst>
          </p:cNvPr>
          <p:cNvSpPr/>
          <p:nvPr/>
        </p:nvSpPr>
        <p:spPr>
          <a:xfrm>
            <a:off x="1003300" y="255766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latin typeface="Arial Black" panose="020B0A04020102020204" pitchFamily="34" charset="0"/>
              </a:rPr>
              <a:t>EEE-111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CBAFA-9E4B-4DB3-8646-095BE9157B73}"/>
              </a:ext>
            </a:extLst>
          </p:cNvPr>
          <p:cNvSpPr txBox="1"/>
          <p:nvPr/>
        </p:nvSpPr>
        <p:spPr>
          <a:xfrm>
            <a:off x="325120" y="1168400"/>
            <a:ext cx="11277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Course – 6 Title: Basic Electrical Engineering</a:t>
            </a:r>
            <a:br>
              <a:rPr lang="en-US" sz="2400" b="1" dirty="0">
                <a:solidFill>
                  <a:srgbClr val="00FF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Course No.: EEE 111 Credit : 3 Contact Hours: 3 </a:t>
            </a:r>
          </a:p>
          <a:p>
            <a:br>
              <a:rPr lang="en-US" dirty="0"/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10.1 </a:t>
            </a:r>
            <a:r>
              <a:rPr lang="en-US" sz="2000" b="1" dirty="0">
                <a:solidFill>
                  <a:srgbClr val="93139D"/>
                </a:solidFill>
                <a:effectLst/>
                <a:latin typeface="Arial Black" panose="020B0A04020102020204" pitchFamily="34" charset="0"/>
              </a:rPr>
              <a:t>Rationale: 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To be a computer engineer, one needs to study and apply electricity and electromagnetism in different electrical applications.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61FBB-B21B-4438-B132-BD080218F0D5}"/>
              </a:ext>
            </a:extLst>
          </p:cNvPr>
          <p:cNvSpPr txBox="1"/>
          <p:nvPr/>
        </p:nvSpPr>
        <p:spPr>
          <a:xfrm>
            <a:off x="238762" y="3415652"/>
            <a:ext cx="7345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Recommended Books: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1. B.L. </a:t>
            </a:r>
            <a:r>
              <a:rPr lang="en-US" sz="2400" b="1" dirty="0" err="1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Theraja</a:t>
            </a:r>
            <a:r>
              <a:rPr lang="en-US" sz="24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 : A text book of Electrical Technology, Volume: I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2. V.K. Mehta : Principles of Electrical Engineering and Electronics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3. G.F. Corcoran : Alternating Current Circuits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5B127-5258-4EA3-A324-96EB68B0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22" y="3451211"/>
            <a:ext cx="2230118" cy="3190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53A3DD-4788-4525-BCC6-28CF2F22F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57" y="3578949"/>
            <a:ext cx="2311398" cy="30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749A50-F4CE-473B-92E6-D3112F0B0A5B}"/>
              </a:ext>
            </a:extLst>
          </p:cNvPr>
          <p:cNvSpPr/>
          <p:nvPr/>
        </p:nvSpPr>
        <p:spPr>
          <a:xfrm>
            <a:off x="3408682" y="181405"/>
            <a:ext cx="426720" cy="386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A09F73-7A23-4BE4-A3C4-6E18ADD44FBD}"/>
              </a:ext>
            </a:extLst>
          </p:cNvPr>
          <p:cNvSpPr/>
          <p:nvPr/>
        </p:nvSpPr>
        <p:spPr>
          <a:xfrm>
            <a:off x="4173220" y="283005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2060"/>
                </a:solidFill>
                <a:latin typeface="Arial Black" panose="020B0A04020102020204" pitchFamily="34" charset="0"/>
              </a:rPr>
              <a:t>EEE-112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0B776-1B29-4248-81AE-7773AAF36162}"/>
              </a:ext>
            </a:extLst>
          </p:cNvPr>
          <p:cNvSpPr txBox="1"/>
          <p:nvPr/>
        </p:nvSpPr>
        <p:spPr>
          <a:xfrm>
            <a:off x="71120" y="998266"/>
            <a:ext cx="11033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Course-7 Title: Basic Electrical Engineering Sessional </a:t>
            </a:r>
          </a:p>
          <a:p>
            <a:r>
              <a:rPr lang="en-US" sz="24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Course No.: EEE 112 Credit : 1.50 Contact Hours: 3</a:t>
            </a:r>
          </a:p>
          <a:p>
            <a:br>
              <a:rPr lang="en-US" dirty="0"/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11.1 </a:t>
            </a:r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Rationale: </a:t>
            </a:r>
            <a:r>
              <a:rPr lang="en-US" sz="2400" b="1" dirty="0">
                <a:effectLst/>
                <a:latin typeface="Arial Black" panose="020B0A04020102020204" pitchFamily="34" charset="0"/>
              </a:rPr>
              <a:t>To be a computer engineer, one needs to practically apply electricity and electromagnetism in different electrical applications.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F2282-56A5-4A71-A70F-9AB7D9DC859E}"/>
              </a:ext>
            </a:extLst>
          </p:cNvPr>
          <p:cNvSpPr txBox="1"/>
          <p:nvPr/>
        </p:nvSpPr>
        <p:spPr>
          <a:xfrm>
            <a:off x="71120" y="3572344"/>
            <a:ext cx="95605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FF"/>
                </a:solidFill>
                <a:effectLst/>
                <a:latin typeface="Arial Black" panose="020B0A04020102020204" pitchFamily="34" charset="0"/>
              </a:rPr>
              <a:t>Tropic:</a:t>
            </a:r>
          </a:p>
          <a:p>
            <a:r>
              <a:rPr lang="en-US" sz="2400" b="1" dirty="0">
                <a:solidFill>
                  <a:srgbClr val="00CCFF"/>
                </a:solidFill>
                <a:effectLst/>
                <a:latin typeface="Arial Black" panose="020B0A04020102020204" pitchFamily="34" charset="0"/>
              </a:rPr>
              <a:t>Thevenin’s theorem, Norton’s</a:t>
            </a:r>
            <a:br>
              <a:rPr lang="en-US" sz="2400" b="1" dirty="0">
                <a:solidFill>
                  <a:srgbClr val="00CCFF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00CCFF"/>
                </a:solidFill>
                <a:effectLst/>
                <a:latin typeface="Arial Black" panose="020B0A04020102020204" pitchFamily="34" charset="0"/>
              </a:rPr>
              <a:t>theorem, superposition theorem,</a:t>
            </a:r>
            <a:br>
              <a:rPr lang="en-US" sz="2400" b="1" dirty="0">
                <a:solidFill>
                  <a:srgbClr val="00CCFF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Reciprocity theorem, Maximum power transfer theorem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Familiarization with different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electrical components and measuring instruments.</a:t>
            </a:r>
            <a:endParaRPr lang="en-US" sz="2400" b="1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series circuit, Parallel circuit and series parallel circuit.</a:t>
            </a:r>
          </a:p>
          <a:p>
            <a:r>
              <a:rPr lang="en-US" sz="24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Ohm’s law,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kirchhoff’s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 law 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90B79-B430-4A45-94AE-06E5A959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530080" y="4155440"/>
            <a:ext cx="2486259" cy="25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8D77B3-08E2-4306-BFA7-6E48A482EFD5}"/>
              </a:ext>
            </a:extLst>
          </p:cNvPr>
          <p:cNvSpPr/>
          <p:nvPr/>
        </p:nvSpPr>
        <p:spPr>
          <a:xfrm>
            <a:off x="3215642" y="240270"/>
            <a:ext cx="426720" cy="386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EBC4EC-0647-42AE-B993-8D8388CB2510}"/>
              </a:ext>
            </a:extLst>
          </p:cNvPr>
          <p:cNvSpPr/>
          <p:nvPr/>
        </p:nvSpPr>
        <p:spPr>
          <a:xfrm>
            <a:off x="3980180" y="260590"/>
            <a:ext cx="3027680" cy="56896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70C0"/>
                </a:solidFill>
                <a:latin typeface="Arial Black" panose="020B0A04020102020204" pitchFamily="34" charset="0"/>
              </a:rPr>
              <a:t>ME-111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A9401-1DC8-48E0-9E75-A7BEA817D3BD}"/>
              </a:ext>
            </a:extLst>
          </p:cNvPr>
          <p:cNvSpPr txBox="1"/>
          <p:nvPr/>
        </p:nvSpPr>
        <p:spPr>
          <a:xfrm>
            <a:off x="3642362" y="1249124"/>
            <a:ext cx="7457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MAT 111 Mathematics-I</a:t>
            </a:r>
            <a:br>
              <a:rPr lang="en-US" sz="2400" b="1" dirty="0">
                <a:solidFill>
                  <a:srgbClr val="00FF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Course Content 3.00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2A6CD-D3D8-41B0-96DD-515D744786BB}"/>
              </a:ext>
            </a:extLst>
          </p:cNvPr>
          <p:cNvSpPr txBox="1"/>
          <p:nvPr/>
        </p:nvSpPr>
        <p:spPr>
          <a:xfrm>
            <a:off x="767078" y="2357119"/>
            <a:ext cx="608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3139D"/>
                </a:solidFill>
                <a:effectLst/>
                <a:latin typeface="Arial Black" panose="020B0A04020102020204" pitchFamily="34" charset="0"/>
              </a:rPr>
              <a:t>Tropic:</a:t>
            </a:r>
          </a:p>
          <a:p>
            <a:r>
              <a:rPr lang="en-US" sz="24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Differential Calculus:</a:t>
            </a: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Matrix:</a:t>
            </a:r>
            <a:endParaRPr lang="en-US" sz="2400" b="1" dirty="0">
              <a:latin typeface="Arial Black" panose="020B0A04020102020204" pitchFamily="34" charset="0"/>
            </a:endParaRPr>
          </a:p>
          <a:p>
            <a:r>
              <a:rPr lang="en-US" sz="2400" b="1" dirty="0">
                <a:effectLst/>
                <a:latin typeface="Arial Black" panose="020B0A04020102020204" pitchFamily="34" charset="0"/>
              </a:rPr>
              <a:t>Co-ordinate Geometry :</a:t>
            </a:r>
          </a:p>
          <a:p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Difference Equations:</a:t>
            </a:r>
            <a:endParaRPr lang="en-US" sz="2400" b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19DC7-FF3F-4242-87E2-3E1A8FC023F1}"/>
              </a:ext>
            </a:extLst>
          </p:cNvPr>
          <p:cNvSpPr txBox="1"/>
          <p:nvPr/>
        </p:nvSpPr>
        <p:spPr>
          <a:xfrm>
            <a:off x="767078" y="4500881"/>
            <a:ext cx="7757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Reference Books: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1. S.P. Gordon : Calculus and the Computer.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effectLst/>
                <a:latin typeface="Arial Black" panose="020B0A04020102020204" pitchFamily="34" charset="0"/>
              </a:rPr>
              <a:t>2. L.I. Holder : Calculus and Analytic Geometry.</a:t>
            </a:r>
            <a:br>
              <a:rPr lang="en-US" sz="2400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3. J.F. Hurley : Calculus</a:t>
            </a:r>
            <a:endParaRPr lang="en-US" sz="2400" b="1" dirty="0">
              <a:solidFill>
                <a:srgbClr val="FF66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7D47D-38AE-4BE5-8D53-E2EE063E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8" y="2357119"/>
            <a:ext cx="2355850" cy="2355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BC35D-A57D-4A6F-8E7F-E7F75B966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91" y="2357119"/>
            <a:ext cx="2035814" cy="26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5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8D3C6-653C-4C21-A97A-5809813EA2B1}"/>
              </a:ext>
            </a:extLst>
          </p:cNvPr>
          <p:cNvSpPr txBox="1"/>
          <p:nvPr/>
        </p:nvSpPr>
        <p:spPr>
          <a:xfrm>
            <a:off x="2433320" y="1573075"/>
            <a:ext cx="7975600" cy="707886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 Black" panose="020B0A04020102020204" pitchFamily="34" charset="0"/>
              </a:rPr>
              <a:t>THANK YOU EVERY BODY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4EA22-6CE0-45F7-A6E2-C0EF67E7559E}"/>
              </a:ext>
            </a:extLst>
          </p:cNvPr>
          <p:cNvSpPr txBox="1"/>
          <p:nvPr/>
        </p:nvSpPr>
        <p:spPr>
          <a:xfrm>
            <a:off x="2082800" y="3855720"/>
            <a:ext cx="9123680" cy="86177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FF"/>
                </a:solidFill>
                <a:latin typeface="Arial Black" panose="020B0A04020102020204" pitchFamily="34" charset="0"/>
              </a:rPr>
              <a:t>FOR WHATCHING MY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3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C8C1E-C6C5-4AFD-A97C-A45A2DF49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-345503"/>
            <a:ext cx="3302001" cy="7427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A7682-3519-4D75-A91A-C78BF47D6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79" y="494982"/>
            <a:ext cx="2228850" cy="2047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4EE55-BA10-43D7-9B87-180F1377877F}"/>
              </a:ext>
            </a:extLst>
          </p:cNvPr>
          <p:cNvSpPr txBox="1"/>
          <p:nvPr/>
        </p:nvSpPr>
        <p:spPr>
          <a:xfrm>
            <a:off x="409904" y="2865774"/>
            <a:ext cx="7485818" cy="230832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STUDENT OF PSTU</a:t>
            </a:r>
          </a:p>
          <a:p>
            <a:r>
              <a:rPr lang="en-US" sz="4800" b="1" dirty="0">
                <a:latin typeface="Arial Black" panose="020B0A04020102020204" pitchFamily="34" charset="0"/>
              </a:rPr>
              <a:t>Name: Abul </a:t>
            </a:r>
            <a:r>
              <a:rPr lang="en-US" sz="4800" b="1" dirty="0" err="1">
                <a:latin typeface="Arial Black" panose="020B0A04020102020204" pitchFamily="34" charset="0"/>
              </a:rPr>
              <a:t>Basar</a:t>
            </a:r>
            <a:endParaRPr lang="en-US" sz="4800" b="1" dirty="0">
              <a:latin typeface="Arial Black" panose="020B0A04020102020204" pitchFamily="34" charset="0"/>
            </a:endParaRPr>
          </a:p>
          <a:p>
            <a:r>
              <a:rPr lang="en-US" sz="4800" b="1" dirty="0">
                <a:latin typeface="Arial Black" panose="020B0A04020102020204" pitchFamily="34" charset="0"/>
              </a:rPr>
              <a:t>ID:2102036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48D98-ED93-4F0B-88CE-2A4D17934616}"/>
              </a:ext>
            </a:extLst>
          </p:cNvPr>
          <p:cNvSpPr txBox="1"/>
          <p:nvPr/>
        </p:nvSpPr>
        <p:spPr>
          <a:xfrm>
            <a:off x="409904" y="5497016"/>
            <a:ext cx="24551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Faculty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050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1392D-D60C-4228-B0BB-4F08DC60431E}"/>
              </a:ext>
            </a:extLst>
          </p:cNvPr>
          <p:cNvSpPr txBox="1"/>
          <p:nvPr/>
        </p:nvSpPr>
        <p:spPr>
          <a:xfrm>
            <a:off x="1747520" y="426720"/>
            <a:ext cx="8696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anose="020B0A04020102020204" pitchFamily="34" charset="0"/>
              </a:rPr>
              <a:t>LEVEL ONE SEMISTER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825C4-2FB5-44F9-A643-800E820E9870}"/>
              </a:ext>
            </a:extLst>
          </p:cNvPr>
          <p:cNvSpPr txBox="1"/>
          <p:nvPr/>
        </p:nvSpPr>
        <p:spPr>
          <a:xfrm>
            <a:off x="2809240" y="1308179"/>
            <a:ext cx="636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COURSE AND CODE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F15D90-D03F-48AD-BE7B-55A1562CB9F9}"/>
              </a:ext>
            </a:extLst>
          </p:cNvPr>
          <p:cNvSpPr/>
          <p:nvPr/>
        </p:nvSpPr>
        <p:spPr>
          <a:xfrm>
            <a:off x="1305560" y="2590800"/>
            <a:ext cx="447040" cy="3556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8DAD00F1-DF5A-4D21-A877-F6B3F90F8407}"/>
              </a:ext>
            </a:extLst>
          </p:cNvPr>
          <p:cNvSpPr/>
          <p:nvPr/>
        </p:nvSpPr>
        <p:spPr>
          <a:xfrm>
            <a:off x="2138680" y="2590800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C00000"/>
                </a:solidFill>
                <a:latin typeface="Arial Black" panose="020B0A04020102020204" pitchFamily="34" charset="0"/>
              </a:rPr>
              <a:t>CCE-112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A7B7DA-869C-4BF1-920A-7F958A062BBD}"/>
              </a:ext>
            </a:extLst>
          </p:cNvPr>
          <p:cNvSpPr/>
          <p:nvPr/>
        </p:nvSpPr>
        <p:spPr>
          <a:xfrm>
            <a:off x="1315720" y="3312160"/>
            <a:ext cx="426720" cy="3860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0" name="Rectangle: Rounded Corners 9">
            <a:hlinkClick r:id="rId3" action="ppaction://hlinksldjump"/>
            <a:extLst>
              <a:ext uri="{FF2B5EF4-FFF2-40B4-BE49-F238E27FC236}">
                <a16:creationId xmlns:a16="http://schemas.microsoft.com/office/drawing/2014/main" id="{9D8AA54C-26BB-4910-8A13-D1F53022303C}"/>
              </a:ext>
            </a:extLst>
          </p:cNvPr>
          <p:cNvSpPr/>
          <p:nvPr/>
        </p:nvSpPr>
        <p:spPr>
          <a:xfrm>
            <a:off x="2138680" y="3312160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latin typeface="Arial Black" panose="020B0A04020102020204" pitchFamily="34" charset="0"/>
              </a:rPr>
              <a:t>CIT-111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DA32F6-CD92-4ED2-96DC-ECCC6A5D8A3A}"/>
              </a:ext>
            </a:extLst>
          </p:cNvPr>
          <p:cNvSpPr/>
          <p:nvPr/>
        </p:nvSpPr>
        <p:spPr>
          <a:xfrm>
            <a:off x="1315720" y="4185325"/>
            <a:ext cx="426720" cy="38608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E59647F7-8DEF-4D20-BDA7-A50833D60045}"/>
              </a:ext>
            </a:extLst>
          </p:cNvPr>
          <p:cNvSpPr/>
          <p:nvPr/>
        </p:nvSpPr>
        <p:spPr>
          <a:xfrm>
            <a:off x="2138680" y="4185325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CIT-112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81239E-D1B7-4314-9D79-FE2C75192615}"/>
              </a:ext>
            </a:extLst>
          </p:cNvPr>
          <p:cNvSpPr/>
          <p:nvPr/>
        </p:nvSpPr>
        <p:spPr>
          <a:xfrm>
            <a:off x="1315720" y="5058490"/>
            <a:ext cx="426720" cy="38608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id="{71BE4141-D903-4920-AF32-BE6AE17B7830}"/>
              </a:ext>
            </a:extLst>
          </p:cNvPr>
          <p:cNvSpPr/>
          <p:nvPr/>
        </p:nvSpPr>
        <p:spPr>
          <a:xfrm>
            <a:off x="2138680" y="5058490"/>
            <a:ext cx="3027680" cy="568960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latin typeface="Arial Black" panose="020B0A04020102020204" pitchFamily="34" charset="0"/>
              </a:rPr>
              <a:t>PHY-111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31680F-5C88-4A3C-A319-3B8A832402C7}"/>
              </a:ext>
            </a:extLst>
          </p:cNvPr>
          <p:cNvSpPr/>
          <p:nvPr/>
        </p:nvSpPr>
        <p:spPr>
          <a:xfrm>
            <a:off x="6812282" y="2659965"/>
            <a:ext cx="426720" cy="386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Rectangle: Rounded Corners 15">
            <a:hlinkClick r:id="rId6" action="ppaction://hlinksldjump"/>
            <a:extLst>
              <a:ext uri="{FF2B5EF4-FFF2-40B4-BE49-F238E27FC236}">
                <a16:creationId xmlns:a16="http://schemas.microsoft.com/office/drawing/2014/main" id="{2905FACC-168A-4654-9578-D5D934B7597E}"/>
              </a:ext>
            </a:extLst>
          </p:cNvPr>
          <p:cNvSpPr/>
          <p:nvPr/>
        </p:nvSpPr>
        <p:spPr>
          <a:xfrm>
            <a:off x="7576820" y="2630421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B050"/>
                </a:solidFill>
                <a:latin typeface="Arial Black" panose="020B0A04020102020204" pitchFamily="34" charset="0"/>
              </a:rPr>
              <a:t>CHE-111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A03494-7DAB-4202-94C5-DBFA229DFBD1}"/>
              </a:ext>
            </a:extLst>
          </p:cNvPr>
          <p:cNvSpPr/>
          <p:nvPr/>
        </p:nvSpPr>
        <p:spPr>
          <a:xfrm>
            <a:off x="1315720" y="5931655"/>
            <a:ext cx="426720" cy="386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04C709-5BF3-42EF-81EA-DF2BBFCB8D93}"/>
              </a:ext>
            </a:extLst>
          </p:cNvPr>
          <p:cNvSpPr/>
          <p:nvPr/>
        </p:nvSpPr>
        <p:spPr>
          <a:xfrm>
            <a:off x="2138680" y="5931655"/>
            <a:ext cx="3027680" cy="56896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C00000"/>
                </a:solidFill>
                <a:latin typeface="Arial Black" panose="020B0A04020102020204" pitchFamily="34" charset="0"/>
                <a:hlinkClick r:id="rId7" action="ppaction://hlinksldjump"/>
              </a:rPr>
              <a:t>PHY-112</a:t>
            </a:r>
            <a:endParaRPr lang="en-US" sz="3600" b="1" dirty="0">
              <a:ln w="0"/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82C7B9-D0DA-455A-A808-C4894CEEA595}"/>
              </a:ext>
            </a:extLst>
          </p:cNvPr>
          <p:cNvSpPr/>
          <p:nvPr/>
        </p:nvSpPr>
        <p:spPr>
          <a:xfrm>
            <a:off x="6812282" y="3475997"/>
            <a:ext cx="426720" cy="3860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0" name="Rectangle: Rounded Corners 19">
            <a:hlinkClick r:id="rId8" action="ppaction://hlinksldjump"/>
            <a:extLst>
              <a:ext uri="{FF2B5EF4-FFF2-40B4-BE49-F238E27FC236}">
                <a16:creationId xmlns:a16="http://schemas.microsoft.com/office/drawing/2014/main" id="{58991405-611D-46B3-B38C-718E787997E7}"/>
              </a:ext>
            </a:extLst>
          </p:cNvPr>
          <p:cNvSpPr/>
          <p:nvPr/>
        </p:nvSpPr>
        <p:spPr>
          <a:xfrm>
            <a:off x="7576820" y="3475997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latin typeface="Arial Black" panose="020B0A04020102020204" pitchFamily="34" charset="0"/>
              </a:rPr>
              <a:t>CHE-112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857AF1-7C0B-4C60-A797-CC4E95235025}"/>
              </a:ext>
            </a:extLst>
          </p:cNvPr>
          <p:cNvSpPr/>
          <p:nvPr/>
        </p:nvSpPr>
        <p:spPr>
          <a:xfrm>
            <a:off x="6812282" y="4266737"/>
            <a:ext cx="426720" cy="3860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22" name="Rectangle: Rounded Corners 21">
            <a:hlinkClick r:id="rId9" action="ppaction://hlinksldjump"/>
            <a:extLst>
              <a:ext uri="{FF2B5EF4-FFF2-40B4-BE49-F238E27FC236}">
                <a16:creationId xmlns:a16="http://schemas.microsoft.com/office/drawing/2014/main" id="{E3040F5B-1880-44BD-A433-A97C2F48EBA9}"/>
              </a:ext>
            </a:extLst>
          </p:cNvPr>
          <p:cNvSpPr/>
          <p:nvPr/>
        </p:nvSpPr>
        <p:spPr>
          <a:xfrm>
            <a:off x="7576820" y="4299446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latin typeface="Arial Black" panose="020B0A04020102020204" pitchFamily="34" charset="0"/>
              </a:rPr>
              <a:t>EEE-111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0AE60-93D4-4EFB-9BAD-22714D746B3C}"/>
              </a:ext>
            </a:extLst>
          </p:cNvPr>
          <p:cNvSpPr/>
          <p:nvPr/>
        </p:nvSpPr>
        <p:spPr>
          <a:xfrm>
            <a:off x="6812282" y="5068365"/>
            <a:ext cx="426720" cy="386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24" name="Rectangle: Rounded Corners 23">
            <a:hlinkClick r:id="rId10" action="ppaction://hlinksldjump"/>
            <a:extLst>
              <a:ext uri="{FF2B5EF4-FFF2-40B4-BE49-F238E27FC236}">
                <a16:creationId xmlns:a16="http://schemas.microsoft.com/office/drawing/2014/main" id="{E5FC4C7C-4FBA-43D8-A651-FB0816814A8D}"/>
              </a:ext>
            </a:extLst>
          </p:cNvPr>
          <p:cNvSpPr/>
          <p:nvPr/>
        </p:nvSpPr>
        <p:spPr>
          <a:xfrm>
            <a:off x="7576820" y="5169965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2060"/>
                </a:solidFill>
                <a:latin typeface="Arial Black" panose="020B0A04020102020204" pitchFamily="34" charset="0"/>
              </a:rPr>
              <a:t>EEE-112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5C469-20C4-4931-BBE2-C1AE8F68936C}"/>
              </a:ext>
            </a:extLst>
          </p:cNvPr>
          <p:cNvSpPr/>
          <p:nvPr/>
        </p:nvSpPr>
        <p:spPr>
          <a:xfrm>
            <a:off x="6812282" y="5950190"/>
            <a:ext cx="426720" cy="3860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26" name="Rectangle: Rounded Corners 25">
            <a:hlinkClick r:id="rId11" action="ppaction://hlinksldjump"/>
            <a:extLst>
              <a:ext uri="{FF2B5EF4-FFF2-40B4-BE49-F238E27FC236}">
                <a16:creationId xmlns:a16="http://schemas.microsoft.com/office/drawing/2014/main" id="{B101487A-D263-4EAA-BCD5-C12C15CC73C2}"/>
              </a:ext>
            </a:extLst>
          </p:cNvPr>
          <p:cNvSpPr/>
          <p:nvPr/>
        </p:nvSpPr>
        <p:spPr>
          <a:xfrm>
            <a:off x="7576820" y="5970510"/>
            <a:ext cx="3027680" cy="56896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0070C0"/>
                </a:solidFill>
                <a:latin typeface="Arial Black" panose="020B0A04020102020204" pitchFamily="34" charset="0"/>
              </a:rPr>
              <a:t>ME-111</a:t>
            </a:r>
          </a:p>
        </p:txBody>
      </p:sp>
    </p:spTree>
    <p:extLst>
      <p:ext uri="{BB962C8B-B14F-4D97-AF65-F5344CB8AC3E}">
        <p14:creationId xmlns:p14="http://schemas.microsoft.com/office/powerpoint/2010/main" val="14911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72BF-724B-4053-A313-ADEBEFB5B424}"/>
              </a:ext>
            </a:extLst>
          </p:cNvPr>
          <p:cNvSpPr txBox="1"/>
          <p:nvPr/>
        </p:nvSpPr>
        <p:spPr>
          <a:xfrm>
            <a:off x="1696720" y="314960"/>
            <a:ext cx="8768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COURSE DETAIL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A2DF2A-52FF-4D03-A837-8F17157A82DF}"/>
              </a:ext>
            </a:extLst>
          </p:cNvPr>
          <p:cNvSpPr/>
          <p:nvPr/>
        </p:nvSpPr>
        <p:spPr>
          <a:xfrm>
            <a:off x="0" y="1239520"/>
            <a:ext cx="447040" cy="3556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6A5A5-2601-4206-8C22-1F73A2A71A77}"/>
              </a:ext>
            </a:extLst>
          </p:cNvPr>
          <p:cNvSpPr/>
          <p:nvPr/>
        </p:nvSpPr>
        <p:spPr>
          <a:xfrm>
            <a:off x="833120" y="1239520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C00000"/>
                </a:solidFill>
                <a:latin typeface="Arial Black" panose="020B0A04020102020204" pitchFamily="34" charset="0"/>
              </a:rPr>
              <a:t>CCE-112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38659-0C4F-41B0-87C7-9FB2F17914D7}"/>
              </a:ext>
            </a:extLst>
          </p:cNvPr>
          <p:cNvSpPr txBox="1"/>
          <p:nvPr/>
        </p:nvSpPr>
        <p:spPr>
          <a:xfrm>
            <a:off x="0" y="1859280"/>
            <a:ext cx="1008888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CCE 112 Engineering Drawing 0.75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Course</a:t>
            </a:r>
            <a:r>
              <a:rPr lang="en-US" b="1" dirty="0">
                <a:latin typeface="Arial Black" panose="020B0A04020102020204" pitchFamily="34" charset="0"/>
              </a:rPr>
              <a:t> </a:t>
            </a:r>
            <a:r>
              <a:rPr lang="en-US" b="1" dirty="0">
                <a:effectLst/>
                <a:latin typeface="Arial Black" panose="020B0A04020102020204" pitchFamily="34" charset="0"/>
              </a:rPr>
              <a:t>Content:3.00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Introduction, Scale drawing, Sectional views, Isometric views. Missing line, Auxiliary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view, Detail and assembly drawing. </a:t>
            </a:r>
            <a:r>
              <a:rPr lang="en-US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Project on Engineering Drawing and CAD using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contemporary packages.</a:t>
            </a:r>
          </a:p>
          <a:p>
            <a:br>
              <a:rPr lang="en-US" b="1" dirty="0"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00FF"/>
                </a:solidFill>
                <a:effectLst/>
                <a:latin typeface="Arial Black" panose="020B0A04020102020204" pitchFamily="34" charset="0"/>
              </a:rPr>
              <a:t>Reference</a:t>
            </a:r>
            <a:r>
              <a:rPr lang="en-US" sz="2400" b="1" dirty="0">
                <a:solidFill>
                  <a:srgbClr val="FF00FF"/>
                </a:solidFill>
                <a:latin typeface="Arial Black" panose="020B0A04020102020204" pitchFamily="34" charset="0"/>
              </a:rPr>
              <a:t> </a:t>
            </a:r>
            <a:r>
              <a:rPr lang="en-US" sz="2400" b="1" dirty="0">
                <a:solidFill>
                  <a:srgbClr val="FF00FF"/>
                </a:solidFill>
                <a:effectLst/>
                <a:latin typeface="Arial Black" panose="020B0A04020102020204" pitchFamily="34" charset="0"/>
              </a:rPr>
              <a:t>Books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1. Wiley : Mastering AutoCAD 2008 and AutoCAD LT 2008.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2. </a:t>
            </a:r>
            <a:r>
              <a:rPr lang="en-US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M. Groover and E. </a:t>
            </a:r>
            <a:r>
              <a:rPr lang="en-US" b="1" dirty="0" err="1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Zimmers</a:t>
            </a:r>
            <a:r>
              <a:rPr lang="en-US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 : Computer Aided Design and manufacturing.</a:t>
            </a:r>
            <a:br>
              <a:rPr lang="en-US" b="1" dirty="0">
                <a:solidFill>
                  <a:srgbClr val="00FF00"/>
                </a:solidFill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3. S. Narayanan: CAD/CAM Robotics and Factories of the Future.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4. Tien </a:t>
            </a:r>
            <a:r>
              <a:rPr lang="en-US" b="1" dirty="0" err="1">
                <a:effectLst/>
                <a:latin typeface="Arial Black" panose="020B0A04020102020204" pitchFamily="34" charset="0"/>
              </a:rPr>
              <a:t>Chien</a:t>
            </a:r>
            <a:r>
              <a:rPr lang="en-US" b="1" dirty="0">
                <a:effectLst/>
                <a:latin typeface="Arial Black" panose="020B0A04020102020204" pitchFamily="34" charset="0"/>
              </a:rPr>
              <a:t> Chang: Computer Aided Manufacturing.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effectLst/>
                <a:latin typeface="Arial Black" panose="020B0A04020102020204" pitchFamily="34" charset="0"/>
              </a:rPr>
              <a:t>5. </a:t>
            </a:r>
            <a:r>
              <a:rPr lang="en-US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www.blender.org [To perform blender based project in the light of engineering</a:t>
            </a:r>
            <a:br>
              <a:rPr lang="en-US" b="1" dirty="0">
                <a:solidFill>
                  <a:srgbClr val="FF6600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drawing]</a:t>
            </a:r>
            <a:endParaRPr lang="en-US" b="1" dirty="0">
              <a:solidFill>
                <a:srgbClr val="FF66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E3DF0E-F352-493B-8A85-3AD431579F4A}"/>
              </a:ext>
            </a:extLst>
          </p:cNvPr>
          <p:cNvCxnSpPr>
            <a:cxnSpLocks/>
          </p:cNvCxnSpPr>
          <p:nvPr/>
        </p:nvCxnSpPr>
        <p:spPr>
          <a:xfrm>
            <a:off x="670560" y="1148080"/>
            <a:ext cx="1085088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C3265B-D311-4842-8D02-D332185A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14" y="2329026"/>
            <a:ext cx="2926489" cy="2199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3A476-62DD-46E2-B7CB-8971B2E7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14" y="4629110"/>
            <a:ext cx="2804587" cy="1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38D037-BE9C-4E9A-9479-0F80BF90B176}"/>
              </a:ext>
            </a:extLst>
          </p:cNvPr>
          <p:cNvSpPr/>
          <p:nvPr/>
        </p:nvSpPr>
        <p:spPr>
          <a:xfrm>
            <a:off x="233154" y="138035"/>
            <a:ext cx="426720" cy="3860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2B4AB7-6EAC-49E8-BA50-B49B7056849E}"/>
              </a:ext>
            </a:extLst>
          </p:cNvPr>
          <p:cNvSpPr/>
          <p:nvPr/>
        </p:nvSpPr>
        <p:spPr>
          <a:xfrm>
            <a:off x="1056114" y="138035"/>
            <a:ext cx="3027680" cy="568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latin typeface="Arial Black" panose="020B0A04020102020204" pitchFamily="34" charset="0"/>
              </a:rPr>
              <a:t>CIT-111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19A01-FDC8-4159-9AC9-BA3D73CCE270}"/>
              </a:ext>
            </a:extLst>
          </p:cNvPr>
          <p:cNvSpPr txBox="1"/>
          <p:nvPr/>
        </p:nvSpPr>
        <p:spPr>
          <a:xfrm>
            <a:off x="231228" y="917912"/>
            <a:ext cx="1172954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CIT 111 Computer Fundamentals and Programming with C/C++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3 Hrs. per week 3 Credits.</a:t>
            </a:r>
            <a:br>
              <a:rPr lang="en-US" sz="2000" b="1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Computer Generations and Classification, Data representation, Hardware Components, Software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Components, Operating Systems, Computers and Communications.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Programming concepts; Structured programming language: data types, variables, operators, type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of expressions, control structures; Functions and program structures: function basics, parameter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passing conventions, scope rules and storage classes, recursion; Header files; </a:t>
            </a:r>
            <a:r>
              <a:rPr lang="en-US" sz="2000" b="1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Preprocessor;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Arrays, String and Pointers; User defined data type: structures, unions, enumeration; Input and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output: standard input and output, formatted input and output, file access; Dynamic memory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allocation, Variable length argument list; Command line parameters; Error handling; Introduction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to Graphics routines.</a:t>
            </a:r>
            <a:br>
              <a:rPr lang="en-US" sz="2000" b="1" dirty="0">
                <a:latin typeface="Arial Black" panose="020B0A04020102020204" pitchFamily="34" charset="0"/>
              </a:rPr>
            </a:b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387358-8212-4262-A70F-831EC0FCCB33}"/>
              </a:ext>
            </a:extLst>
          </p:cNvPr>
          <p:cNvSpPr txBox="1"/>
          <p:nvPr/>
        </p:nvSpPr>
        <p:spPr>
          <a:xfrm>
            <a:off x="284480" y="331599"/>
            <a:ext cx="58115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Recommended Books:</a:t>
            </a:r>
            <a:br>
              <a:rPr lang="en-US" sz="2800" b="1" dirty="0">
                <a:solidFill>
                  <a:srgbClr val="7030A0"/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1.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E.Balagurushamy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</a:t>
            </a:r>
            <a:r>
              <a:rPr lang="en-US" sz="20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“Programming with ANSI C”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2.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E.Balagurushamy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</a:t>
            </a:r>
            <a:r>
              <a:rPr lang="en-US" sz="20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“Object-oriented programming with C++”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3. Y.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Kanitkar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“Let Us C”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4. H.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Schildt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</a:t>
            </a:r>
            <a:r>
              <a:rPr lang="en-US" sz="20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"Teach yourself C".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5. H.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Schildt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"C: The Complete Reference".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6. Y.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Kanitkar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“Pointers in C”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7. Kernighan &amp; Ritchie : “The C programming language”</a:t>
            </a:r>
            <a:br>
              <a:rPr lang="en-US" sz="2000" b="1" dirty="0">
                <a:latin typeface="Arial Black" panose="020B0A04020102020204" pitchFamily="34" charset="0"/>
              </a:rPr>
            </a:br>
            <a:r>
              <a:rPr lang="en-US" sz="2000" b="1" dirty="0">
                <a:effectLst/>
                <a:latin typeface="Arial Black" panose="020B0A04020102020204" pitchFamily="34" charset="0"/>
              </a:rPr>
              <a:t>8. R. G. </a:t>
            </a:r>
            <a:r>
              <a:rPr lang="en-US" sz="2000" b="1" dirty="0" err="1">
                <a:effectLst/>
                <a:latin typeface="Arial Black" panose="020B0A04020102020204" pitchFamily="34" charset="0"/>
              </a:rPr>
              <a:t>dromey</a:t>
            </a:r>
            <a:r>
              <a:rPr lang="en-US" sz="2000" b="1" dirty="0">
                <a:effectLst/>
                <a:latin typeface="Arial Black" panose="020B0A04020102020204" pitchFamily="34" charset="0"/>
              </a:rPr>
              <a:t> : "how to solve it by Computer"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1DEE5-0A87-433C-86AA-975D5AA08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72390"/>
            <a:ext cx="2152650" cy="3079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4C6AC-BE24-41ED-8788-0FD2A682F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09" y="3252920"/>
            <a:ext cx="2355851" cy="3273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7CD31-747D-4F32-A295-4C47BE9DC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95" y="3311574"/>
            <a:ext cx="2437035" cy="32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7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6E33E2-4CC2-4637-91BC-67AF7B14F1FF}"/>
              </a:ext>
            </a:extLst>
          </p:cNvPr>
          <p:cNvSpPr/>
          <p:nvPr/>
        </p:nvSpPr>
        <p:spPr>
          <a:xfrm>
            <a:off x="3759200" y="294045"/>
            <a:ext cx="426720" cy="38608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EEBD9F-7F46-4D6C-87DF-754F58B05621}"/>
              </a:ext>
            </a:extLst>
          </p:cNvPr>
          <p:cNvSpPr/>
          <p:nvPr/>
        </p:nvSpPr>
        <p:spPr>
          <a:xfrm>
            <a:off x="4582160" y="294045"/>
            <a:ext cx="3027680" cy="5689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CIT-112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78BB0-AC3C-402E-B44B-1624142606CD}"/>
              </a:ext>
            </a:extLst>
          </p:cNvPr>
          <p:cNvSpPr txBox="1"/>
          <p:nvPr/>
        </p:nvSpPr>
        <p:spPr>
          <a:xfrm>
            <a:off x="2316480" y="2016036"/>
            <a:ext cx="86766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CIT 112 Computer Fundamentals and Programming with C/C++ Sessional</a:t>
            </a:r>
            <a:br>
              <a:rPr lang="en-US" sz="3200" b="1" dirty="0">
                <a:latin typeface="Arial Black" panose="020B0A04020102020204" pitchFamily="34" charset="0"/>
              </a:rPr>
            </a:br>
            <a:r>
              <a:rPr lang="en-US" sz="3200" b="1" dirty="0">
                <a:effectLst/>
                <a:latin typeface="Arial Black" panose="020B0A04020102020204" pitchFamily="34" charset="0"/>
              </a:rPr>
              <a:t>3 Hrs. per week 1.5 Credits</a:t>
            </a:r>
            <a:br>
              <a:rPr lang="en-US" sz="3200" b="1" dirty="0">
                <a:latin typeface="Arial Black" panose="020B0A04020102020204" pitchFamily="34" charset="0"/>
              </a:rPr>
            </a:br>
            <a:r>
              <a:rPr lang="en-US" sz="32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Sessional works based on CIT 111</a:t>
            </a:r>
            <a:endParaRPr lang="en-US" sz="3200" b="1" dirty="0">
              <a:solidFill>
                <a:srgbClr val="FF66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73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8E20F9-5E5B-42A0-9265-EA9FA0FD1CB3}"/>
              </a:ext>
            </a:extLst>
          </p:cNvPr>
          <p:cNvSpPr/>
          <p:nvPr/>
        </p:nvSpPr>
        <p:spPr>
          <a:xfrm>
            <a:off x="167640" y="222330"/>
            <a:ext cx="426720" cy="38608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29095C-8329-4098-8045-4576A2E75D4F}"/>
              </a:ext>
            </a:extLst>
          </p:cNvPr>
          <p:cNvSpPr/>
          <p:nvPr/>
        </p:nvSpPr>
        <p:spPr>
          <a:xfrm>
            <a:off x="990600" y="222330"/>
            <a:ext cx="3027680" cy="568960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latin typeface="Arial Black" panose="020B0A04020102020204" pitchFamily="34" charset="0"/>
              </a:rPr>
              <a:t>PHY-111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5DA44-E346-4F50-ABCF-BA295BC21427}"/>
              </a:ext>
            </a:extLst>
          </p:cNvPr>
          <p:cNvSpPr txBox="1"/>
          <p:nvPr/>
        </p:nvSpPr>
        <p:spPr>
          <a:xfrm>
            <a:off x="81280" y="1265386"/>
            <a:ext cx="1102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Course-1 Title: Physics 1</a:t>
            </a:r>
            <a:br>
              <a:rPr lang="en-US" sz="2400" b="1" dirty="0">
                <a:solidFill>
                  <a:srgbClr val="FFC00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Course Code: PHY 111 Credit: 3.00 Contact Hour: 3 per week</a:t>
            </a:r>
            <a:r>
              <a:rPr lang="en-US" sz="2400" b="1" dirty="0">
                <a:effectLst/>
                <a:latin typeface="Arial Black" panose="020B0A04020102020204" pitchFamily="34" charset="0"/>
              </a:rPr>
              <a:t> 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BCE8D-010F-4467-980B-3546F8FF7946}"/>
              </a:ext>
            </a:extLst>
          </p:cNvPr>
          <p:cNvSpPr txBox="1"/>
          <p:nvPr/>
        </p:nvSpPr>
        <p:spPr>
          <a:xfrm>
            <a:off x="81280" y="2570480"/>
            <a:ext cx="8641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0000FF"/>
                </a:solidFill>
                <a:effectLst/>
                <a:latin typeface="Arial Black" panose="020B0A04020102020204" pitchFamily="34" charset="0"/>
              </a:rPr>
              <a:t>Kinetic theory of gases</a:t>
            </a: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Heat and Thermodynamics</a:t>
            </a:r>
          </a:p>
          <a:p>
            <a:pPr marL="342900" indent="-342900">
              <a:buAutoNum type="arabicPeriod"/>
            </a:pPr>
            <a:r>
              <a:rPr lang="en-US" sz="3200" b="1" dirty="0">
                <a:effectLst/>
                <a:latin typeface="Arial Black" panose="020B0A04020102020204" pitchFamily="34" charset="0"/>
              </a:rPr>
              <a:t>Simple Harmonic Motion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effectLst/>
                <a:latin typeface="Arial Black" panose="020B0A04020102020204" pitchFamily="34" charset="0"/>
              </a:rPr>
              <a:t>Wave motion</a:t>
            </a:r>
          </a:p>
          <a:p>
            <a:pPr marL="342900" indent="-342900">
              <a:buAutoNum type="arabicPeriod"/>
            </a:pPr>
            <a:r>
              <a:rPr lang="en-US" sz="3200" b="1" dirty="0">
                <a:effectLst/>
                <a:latin typeface="Arial Black" panose="020B0A04020102020204" pitchFamily="34" charset="0"/>
              </a:rPr>
              <a:t>Sound waves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effectLst/>
                <a:latin typeface="Arial Black" panose="020B0A04020102020204" pitchFamily="34" charset="0"/>
              </a:rPr>
              <a:t>Acoustics</a:t>
            </a: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FF3300"/>
                </a:solidFill>
                <a:effectLst/>
                <a:latin typeface="Arial Black" panose="020B0A04020102020204" pitchFamily="34" charset="0"/>
              </a:rPr>
              <a:t>Electrostatics</a:t>
            </a:r>
            <a:endParaRPr lang="en-US" sz="3200" b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C8ED2-A703-4B86-8B5F-060FB9892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86" y="3438973"/>
            <a:ext cx="2970961" cy="297096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EF9A91-C745-4A83-A1F2-72DAD859A8C4}"/>
              </a:ext>
            </a:extLst>
          </p:cNvPr>
          <p:cNvSpPr/>
          <p:nvPr/>
        </p:nvSpPr>
        <p:spPr>
          <a:xfrm>
            <a:off x="6685280" y="2418080"/>
            <a:ext cx="4866640" cy="665013"/>
          </a:xfrm>
          <a:prstGeom prst="roundRect">
            <a:avLst>
              <a:gd name="adj" fmla="val 380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rgbClr val="FF00FF"/>
                </a:solidFill>
                <a:effectLst/>
                <a:latin typeface="Arial Black" panose="020B0A04020102020204" pitchFamily="34" charset="0"/>
              </a:rPr>
              <a:t>RECOMMENDED BOOKS AND     PERIODICALS</a:t>
            </a:r>
            <a:endParaRPr lang="en-US" sz="1800" b="1" dirty="0">
              <a:solidFill>
                <a:srgbClr val="FF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113E1-94E9-45CA-B599-6B4695FC5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53" y="3571893"/>
            <a:ext cx="2038326" cy="27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9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build="p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801C94-365F-47DA-B76D-1FCCCB36B4A0}"/>
              </a:ext>
            </a:extLst>
          </p:cNvPr>
          <p:cNvSpPr/>
          <p:nvPr/>
        </p:nvSpPr>
        <p:spPr>
          <a:xfrm>
            <a:off x="3886200" y="242055"/>
            <a:ext cx="426720" cy="386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BEDEF6-3EA7-4FB7-8130-6C060132582C}"/>
              </a:ext>
            </a:extLst>
          </p:cNvPr>
          <p:cNvSpPr/>
          <p:nvPr/>
        </p:nvSpPr>
        <p:spPr>
          <a:xfrm>
            <a:off x="4709160" y="242055"/>
            <a:ext cx="3027680" cy="56896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C00000"/>
                </a:solidFill>
                <a:latin typeface="Arial Black" panose="020B0A04020102020204" pitchFamily="34" charset="0"/>
              </a:rPr>
              <a:t>PHY-112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8C26A-DD8B-48E0-A717-B2D3950B3583}"/>
              </a:ext>
            </a:extLst>
          </p:cNvPr>
          <p:cNvSpPr txBox="1"/>
          <p:nvPr/>
        </p:nvSpPr>
        <p:spPr>
          <a:xfrm>
            <a:off x="976236" y="1008500"/>
            <a:ext cx="1133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Course-2 Title: Physics 1 Sessional</a:t>
            </a:r>
            <a:br>
              <a:rPr lang="en-US" sz="2400" b="1" dirty="0">
                <a:solidFill>
                  <a:srgbClr val="7030A0"/>
                </a:solidFill>
                <a:latin typeface="Arial Black" panose="020B0A04020102020204" pitchFamily="34" charset="0"/>
              </a:rPr>
            </a:br>
            <a:r>
              <a:rPr lang="en-US" sz="24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Course Code: PHY 112 Credit: 0.75 Contact Hour: 1 per week</a:t>
            </a:r>
            <a:r>
              <a:rPr lang="en-US" sz="2400" b="1" dirty="0">
                <a:effectLst/>
                <a:latin typeface="Arial Black" panose="020B0A04020102020204" pitchFamily="34" charset="0"/>
              </a:rPr>
              <a:t> 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142A8-C897-41A1-8E7B-07A33F333FDF}"/>
              </a:ext>
            </a:extLst>
          </p:cNvPr>
          <p:cNvSpPr txBox="1"/>
          <p:nvPr/>
        </p:nvSpPr>
        <p:spPr>
          <a:xfrm>
            <a:off x="802640" y="2351645"/>
            <a:ext cx="781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b="1" dirty="0">
                <a:solidFill>
                  <a:srgbClr val="FF6600"/>
                </a:solidFill>
                <a:effectLst/>
                <a:latin typeface="Arial Black" panose="020B0A04020102020204" pitchFamily="34" charset="0"/>
              </a:rPr>
              <a:t>Heat and Thermodynamics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b="1" dirty="0">
                <a:solidFill>
                  <a:srgbClr val="00FF00"/>
                </a:solidFill>
                <a:effectLst/>
                <a:latin typeface="Arial Black" panose="020B0A04020102020204" pitchFamily="34" charset="0"/>
              </a:rPr>
              <a:t>Simple Harmonic Motion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b="1" dirty="0">
                <a:effectLst/>
                <a:latin typeface="Arial Black" panose="020B0A04020102020204" pitchFamily="34" charset="0"/>
              </a:rPr>
              <a:t>Wave Motion</a:t>
            </a:r>
            <a:endParaRPr lang="en-US" sz="3600" b="1" dirty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 b="1" dirty="0">
                <a:effectLst/>
                <a:latin typeface="Arial Black" panose="020B0A04020102020204" pitchFamily="34" charset="0"/>
              </a:rPr>
              <a:t>Sound Waves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1827-DFA7-464A-8A6F-CD364F1D1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43" y="3563007"/>
            <a:ext cx="4177863" cy="3026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FED22-C239-4D9B-B683-28A9EF423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7" y="2552327"/>
            <a:ext cx="2690091" cy="40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999</Words>
  <Application>Microsoft Office PowerPoint</Application>
  <PresentationFormat>Widescreen</PresentationFormat>
  <Paragraphs>102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ABUL BASAR</dc:creator>
  <cp:lastModifiedBy> </cp:lastModifiedBy>
  <cp:revision>3</cp:revision>
  <dcterms:created xsi:type="dcterms:W3CDTF">2023-04-19T18:56:53Z</dcterms:created>
  <dcterms:modified xsi:type="dcterms:W3CDTF">2023-04-27T16:34:40Z</dcterms:modified>
</cp:coreProperties>
</file>